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7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3D9A6-4B79-48A3-B541-1D4E7A3310C3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901DC-2EF0-460F-8B3D-39E794487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93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9901DC-2EF0-460F-8B3D-39E794487D2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80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AABA38-64C5-4F3A-A365-D9658316CEE6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D3059AA-F82E-43CA-8537-E5C03FC42D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57400"/>
            <a:ext cx="7391400" cy="2590800"/>
          </a:xfrm>
        </p:spPr>
        <p:txBody>
          <a:bodyPr>
            <a:normAutofit/>
          </a:bodyPr>
          <a:lstStyle/>
          <a:p>
            <a:r>
              <a:rPr lang="ar-EG" dirty="0" smtClean="0"/>
              <a:t>بسم الله الرحمن الرحيم</a:t>
            </a:r>
            <a:br>
              <a:rPr lang="ar-EG" dirty="0" smtClean="0"/>
            </a:br>
            <a:r>
              <a:rPr lang="ar-EG" dirty="0" smtClean="0"/>
              <a:t>قالوا سبحانك لا علم لنا الا ما علمتنا انك انت العليم الحكيم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800600"/>
            <a:ext cx="6400800" cy="1752600"/>
          </a:xfrm>
        </p:spPr>
        <p:txBody>
          <a:bodyPr>
            <a:normAutofit/>
          </a:bodyPr>
          <a:lstStyle/>
          <a:p>
            <a:r>
              <a:rPr lang="ar-EG" sz="3600" dirty="0" smtClean="0">
                <a:solidFill>
                  <a:schemeClr val="tx1"/>
                </a:solidFill>
              </a:rPr>
              <a:t>صدق الله العظيم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687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1"/>
            <a:ext cx="7772400" cy="1143000"/>
          </a:xfrm>
        </p:spPr>
        <p:txBody>
          <a:bodyPr/>
          <a:lstStyle/>
          <a:p>
            <a:pPr algn="l"/>
            <a:r>
              <a:rPr lang="en-US" dirty="0"/>
              <a:t>Types of the catheters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7162800" cy="4038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3)Curved </a:t>
            </a:r>
            <a:r>
              <a:rPr lang="en-US" dirty="0">
                <a:solidFill>
                  <a:schemeClr val="tx1"/>
                </a:solidFill>
              </a:rPr>
              <a:t>or Coude: have a rounded curved tip (elbowed) used in older male</a:t>
            </a:r>
          </a:p>
          <a:p>
            <a:r>
              <a:rPr lang="en-US" dirty="0">
                <a:solidFill>
                  <a:schemeClr val="tx1"/>
                </a:solidFill>
              </a:rPr>
              <a:t>patients with enlarged prostates which partially obstruct the </a:t>
            </a:r>
            <a:r>
              <a:rPr lang="en-US" dirty="0" smtClean="0">
                <a:solidFill>
                  <a:schemeClr val="tx1"/>
                </a:solidFill>
              </a:rPr>
              <a:t>urethra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267200"/>
            <a:ext cx="55054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028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Types of the catheters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81200"/>
            <a:ext cx="7162800" cy="38862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3)way </a:t>
            </a:r>
            <a:r>
              <a:rPr lang="en-US" dirty="0">
                <a:solidFill>
                  <a:schemeClr val="tx1"/>
                </a:solidFill>
              </a:rPr>
              <a:t>Foley catheter: often called retention catheter, they have 2 or 3 lumens that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encircle the body of the </a:t>
            </a:r>
            <a:r>
              <a:rPr lang="en-US" dirty="0" smtClean="0">
                <a:solidFill>
                  <a:schemeClr val="tx1"/>
                </a:solidFill>
              </a:rPr>
              <a:t>catheter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572000"/>
            <a:ext cx="5562600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565386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1"/>
            <a:ext cx="7772400" cy="12954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Assessment </a:t>
            </a:r>
            <a:r>
              <a:rPr lang="en-US" dirty="0" smtClean="0"/>
              <a:t>before procedure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7162800" cy="39624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</a:rPr>
              <a:t>Assess </a:t>
            </a:r>
            <a:r>
              <a:rPr lang="en-US" dirty="0">
                <a:solidFill>
                  <a:schemeClr val="tx1"/>
                </a:solidFill>
              </a:rPr>
              <a:t>the need for catheterization and the type of </a:t>
            </a:r>
            <a:r>
              <a:rPr lang="en-US" dirty="0" smtClean="0">
                <a:solidFill>
                  <a:schemeClr val="tx1"/>
                </a:solidFill>
              </a:rPr>
              <a:t>catheterization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Assess for the need for peritoneal </a:t>
            </a:r>
            <a:r>
              <a:rPr lang="en-US" dirty="0" smtClean="0">
                <a:solidFill>
                  <a:schemeClr val="tx1"/>
                </a:solidFill>
              </a:rPr>
              <a:t>care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Assess the urinary meatus for signs of infection or </a:t>
            </a:r>
            <a:r>
              <a:rPr lang="en-US" dirty="0" smtClean="0">
                <a:solidFill>
                  <a:schemeClr val="tx1"/>
                </a:solidFill>
              </a:rPr>
              <a:t>inflammation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Assess the client’s ability to assist with the procedure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0914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Assessment before 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828800"/>
            <a:ext cx="7239000" cy="41910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Assess the client’s ability to assist with the procedure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Assess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light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Assess for an allergy to povidone-iodine and/or </a:t>
            </a:r>
            <a:r>
              <a:rPr lang="en-US" dirty="0" smtClean="0">
                <a:solidFill>
                  <a:schemeClr val="tx1"/>
                </a:solidFill>
              </a:rPr>
              <a:t>latex</a:t>
            </a:r>
          </a:p>
          <a:p>
            <a:pPr marL="457200" indent="-457200" algn="l">
              <a:buFont typeface="Wingdings" pitchFamily="2" charset="2"/>
              <a:buChar char="v"/>
            </a:pPr>
            <a:r>
              <a:rPr lang="en-US" dirty="0">
                <a:solidFill>
                  <a:schemeClr val="tx1"/>
                </a:solidFill>
              </a:rPr>
              <a:t>Watch for indications of distress or embarrassment</a:t>
            </a:r>
          </a:p>
        </p:txBody>
      </p:sp>
    </p:spTree>
    <p:extLst>
      <p:ext uri="{BB962C8B-B14F-4D97-AF65-F5344CB8AC3E}">
        <p14:creationId xmlns:p14="http://schemas.microsoft.com/office/powerpoint/2010/main" val="4681583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Indwelling or straight catheter with drainage system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Sterile </a:t>
            </a:r>
            <a:r>
              <a:rPr lang="en-US" dirty="0" smtClean="0"/>
              <a:t>catheterization </a:t>
            </a:r>
            <a:r>
              <a:rPr lang="en-US" dirty="0"/>
              <a:t>kit</a:t>
            </a:r>
          </a:p>
          <a:p>
            <a:r>
              <a:rPr lang="en-US" dirty="0" smtClean="0"/>
              <a:t> </a:t>
            </a:r>
            <a:r>
              <a:rPr lang="en-US" dirty="0"/>
              <a:t>Adequate lighting source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Disposable gloves</a:t>
            </a:r>
          </a:p>
          <a:p>
            <a:r>
              <a:rPr lang="en-US" dirty="0" smtClean="0"/>
              <a:t> </a:t>
            </a:r>
            <a:r>
              <a:rPr lang="en-US" dirty="0"/>
              <a:t>Sterile gloves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dirty="0"/>
              <a:t>Blanket or drape</a:t>
            </a:r>
          </a:p>
          <a:p>
            <a:r>
              <a:rPr lang="en-US" dirty="0" smtClean="0"/>
              <a:t> </a:t>
            </a:r>
            <a:r>
              <a:rPr lang="en-US" dirty="0"/>
              <a:t>Soap and washcloth 8. Warm water</a:t>
            </a:r>
          </a:p>
          <a:p>
            <a:r>
              <a:rPr lang="en-US" dirty="0" smtClean="0"/>
              <a:t> </a:t>
            </a:r>
            <a:r>
              <a:rPr lang="en-US" dirty="0"/>
              <a:t>Scale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Towel</a:t>
            </a:r>
          </a:p>
          <a:p>
            <a:r>
              <a:rPr lang="en-US" dirty="0" smtClean="0"/>
              <a:t> </a:t>
            </a:r>
            <a:r>
              <a:rPr lang="en-US" dirty="0"/>
              <a:t>Forceps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Equipment:</a:t>
            </a:r>
          </a:p>
        </p:txBody>
      </p:sp>
    </p:spTree>
    <p:extLst>
      <p:ext uri="{BB962C8B-B14F-4D97-AF65-F5344CB8AC3E}">
        <p14:creationId xmlns:p14="http://schemas.microsoft.com/office/powerpoint/2010/main" val="1328452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1"/>
            <a:ext cx="7772400" cy="1143000"/>
          </a:xfrm>
        </p:spPr>
        <p:txBody>
          <a:bodyPr/>
          <a:lstStyle/>
          <a:p>
            <a:pPr algn="l"/>
            <a:r>
              <a:rPr lang="en-US" dirty="0"/>
              <a:t>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772400" cy="38862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Fundamental steps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Position during the insertion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Ensure adequate </a:t>
            </a:r>
            <a:r>
              <a:rPr lang="en-US" dirty="0" smtClean="0">
                <a:solidFill>
                  <a:schemeClr val="tx1"/>
                </a:solidFill>
              </a:rPr>
              <a:t>lighting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>
                <a:solidFill>
                  <a:schemeClr val="tx1"/>
                </a:solidFill>
              </a:rPr>
              <a:t>Apply </a:t>
            </a:r>
            <a:r>
              <a:rPr lang="en-US" dirty="0">
                <a:solidFill>
                  <a:schemeClr val="tx1"/>
                </a:solidFill>
              </a:rPr>
              <a:t>disposable gloves, and wash perineal </a:t>
            </a:r>
            <a:r>
              <a:rPr lang="en-US" dirty="0" smtClean="0">
                <a:solidFill>
                  <a:schemeClr val="tx1"/>
                </a:solidFill>
              </a:rPr>
              <a:t>area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Remove gloves and wash hands </a:t>
            </a:r>
          </a:p>
          <a:p>
            <a:pPr marL="457200" indent="-457200" algn="l">
              <a:buFont typeface="Wingdings" pitchFamily="2" charset="2"/>
              <a:buChar char="q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0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2860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05000"/>
            <a:ext cx="6934200" cy="37338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Open the catheterization kit, using aseptic </a:t>
            </a:r>
            <a:r>
              <a:rPr lang="en-US" dirty="0" smtClean="0">
                <a:solidFill>
                  <a:schemeClr val="tx1"/>
                </a:solidFill>
              </a:rPr>
              <a:t>technique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If the catheter is not included in the kit, </a:t>
            </a:r>
            <a:r>
              <a:rPr lang="en-US" dirty="0" smtClean="0">
                <a:solidFill>
                  <a:schemeClr val="tx1"/>
                </a:solidFill>
              </a:rPr>
              <a:t>carefully drop </a:t>
            </a:r>
            <a:r>
              <a:rPr lang="en-US" dirty="0">
                <a:solidFill>
                  <a:schemeClr val="tx1"/>
                </a:solidFill>
              </a:rPr>
              <a:t>the sterile catheter onto the </a:t>
            </a:r>
            <a:r>
              <a:rPr lang="en-US" dirty="0" smtClean="0">
                <a:solidFill>
                  <a:schemeClr val="tx1"/>
                </a:solidFill>
              </a:rPr>
              <a:t>field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Apply sterile gloves</a:t>
            </a:r>
          </a:p>
        </p:txBody>
      </p:sp>
    </p:spTree>
    <p:extLst>
      <p:ext uri="{BB962C8B-B14F-4D97-AF65-F5344CB8AC3E}">
        <p14:creationId xmlns:p14="http://schemas.microsoft.com/office/powerpoint/2010/main" val="34719084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1"/>
            <a:ext cx="7772400" cy="990600"/>
          </a:xfrm>
        </p:spPr>
        <p:txBody>
          <a:bodyPr/>
          <a:lstStyle/>
          <a:p>
            <a:pPr algn="l"/>
            <a:r>
              <a:rPr lang="en-US" dirty="0"/>
              <a:t>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7162800" cy="4572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Attach the catheter to the urine drainage </a:t>
            </a:r>
            <a:r>
              <a:rPr lang="en-US" dirty="0" smtClean="0">
                <a:solidFill>
                  <a:schemeClr val="tx1"/>
                </a:solidFill>
              </a:rPr>
              <a:t>bag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Place the drape from the catheterization kit over </a:t>
            </a:r>
            <a:r>
              <a:rPr lang="en-US" dirty="0" smtClean="0">
                <a:solidFill>
                  <a:schemeClr val="tx1"/>
                </a:solidFill>
              </a:rPr>
              <a:t>the client’s </a:t>
            </a:r>
            <a:r>
              <a:rPr lang="en-US" dirty="0">
                <a:solidFill>
                  <a:schemeClr val="tx1"/>
                </a:solidFill>
              </a:rPr>
              <a:t>perineal </a:t>
            </a:r>
            <a:r>
              <a:rPr lang="en-US" dirty="0" smtClean="0">
                <a:solidFill>
                  <a:schemeClr val="tx1"/>
                </a:solidFill>
              </a:rPr>
              <a:t>area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coat the distal portion of the </a:t>
            </a:r>
            <a:r>
              <a:rPr lang="en-US" dirty="0" smtClean="0">
                <a:solidFill>
                  <a:schemeClr val="tx1"/>
                </a:solidFill>
              </a:rPr>
              <a:t>catheter with </a:t>
            </a:r>
            <a:r>
              <a:rPr lang="en-US" dirty="0">
                <a:solidFill>
                  <a:schemeClr val="tx1"/>
                </a:solidFill>
              </a:rPr>
              <a:t>water-soluble, sterile lubricant</a:t>
            </a:r>
          </a:p>
        </p:txBody>
      </p:sp>
    </p:spTree>
    <p:extLst>
      <p:ext uri="{BB962C8B-B14F-4D97-AF65-F5344CB8AC3E}">
        <p14:creationId xmlns:p14="http://schemas.microsoft.com/office/powerpoint/2010/main" val="21969614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533401"/>
            <a:ext cx="7772400" cy="1066800"/>
          </a:xfrm>
        </p:spPr>
        <p:txBody>
          <a:bodyPr/>
          <a:lstStyle/>
          <a:p>
            <a:pPr algn="l"/>
            <a:r>
              <a:rPr lang="en-US" dirty="0"/>
              <a:t>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7086600" cy="41148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cleanse the penis/labia minora with a </a:t>
            </a:r>
            <a:r>
              <a:rPr lang="en-US" dirty="0" smtClean="0">
                <a:solidFill>
                  <a:schemeClr val="tx1"/>
                </a:solidFill>
              </a:rPr>
              <a:t>povidone iodine solution </a:t>
            </a:r>
            <a:r>
              <a:rPr lang="en-US" dirty="0">
                <a:solidFill>
                  <a:schemeClr val="tx1"/>
                </a:solidFill>
              </a:rPr>
              <a:t>or other antimicrobial </a:t>
            </a:r>
            <a:r>
              <a:rPr lang="en-US" dirty="0" smtClean="0">
                <a:solidFill>
                  <a:schemeClr val="tx1"/>
                </a:solidFill>
              </a:rPr>
              <a:t>cleanser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Inject 10 ml sterile, water-soluble </a:t>
            </a:r>
            <a:r>
              <a:rPr lang="en-US" dirty="0" smtClean="0">
                <a:solidFill>
                  <a:schemeClr val="tx1"/>
                </a:solidFill>
              </a:rPr>
              <a:t>lubricant </a:t>
            </a:r>
            <a:r>
              <a:rPr lang="en-US" dirty="0">
                <a:solidFill>
                  <a:schemeClr val="tx1"/>
                </a:solidFill>
              </a:rPr>
              <a:t>(use </a:t>
            </a:r>
            <a:r>
              <a:rPr lang="en-US" dirty="0" smtClean="0">
                <a:solidFill>
                  <a:schemeClr val="tx1"/>
                </a:solidFill>
              </a:rPr>
              <a:t>a 2</a:t>
            </a:r>
            <a:r>
              <a:rPr lang="en-US" dirty="0">
                <a:solidFill>
                  <a:schemeClr val="tx1"/>
                </a:solidFill>
              </a:rPr>
              <a:t>% Xylocaine </a:t>
            </a:r>
            <a:r>
              <a:rPr lang="en-US" dirty="0" smtClean="0">
                <a:solidFill>
                  <a:schemeClr val="tx1"/>
                </a:solidFill>
              </a:rPr>
              <a:t>lubricant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insert the catheter about 8 inches, until urine is noted </a:t>
            </a:r>
            <a:r>
              <a:rPr lang="en-US" dirty="0" smtClean="0">
                <a:solidFill>
                  <a:schemeClr val="tx1"/>
                </a:solidFill>
              </a:rPr>
              <a:t>in the </a:t>
            </a:r>
            <a:r>
              <a:rPr lang="en-US" dirty="0">
                <a:solidFill>
                  <a:schemeClr val="tx1"/>
                </a:solidFill>
              </a:rPr>
              <a:t>drainage bag or tubing</a:t>
            </a:r>
          </a:p>
        </p:txBody>
      </p:sp>
    </p:spTree>
    <p:extLst>
      <p:ext uri="{BB962C8B-B14F-4D97-AF65-F5344CB8AC3E}">
        <p14:creationId xmlns:p14="http://schemas.microsoft.com/office/powerpoint/2010/main" val="35669179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1"/>
            <a:ext cx="7772400" cy="1143000"/>
          </a:xfrm>
        </p:spPr>
        <p:txBody>
          <a:bodyPr/>
          <a:lstStyle/>
          <a:p>
            <a:pPr algn="l"/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6400800" cy="42672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If the catheter will be removed as soon as </a:t>
            </a:r>
            <a:r>
              <a:rPr lang="en-US" dirty="0" smtClean="0">
                <a:solidFill>
                  <a:schemeClr val="tx1"/>
                </a:solidFill>
              </a:rPr>
              <a:t>the client’s </a:t>
            </a:r>
            <a:r>
              <a:rPr lang="en-US" dirty="0">
                <a:solidFill>
                  <a:schemeClr val="tx1"/>
                </a:solidFill>
              </a:rPr>
              <a:t>bladder is empty, insert the catheter </a:t>
            </a:r>
            <a:r>
              <a:rPr lang="en-US" dirty="0" smtClean="0">
                <a:solidFill>
                  <a:schemeClr val="tx1"/>
                </a:solidFill>
              </a:rPr>
              <a:t>another inch,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Attach the air or water-filled syringe to the </a:t>
            </a:r>
            <a:r>
              <a:rPr lang="en-US" dirty="0" smtClean="0">
                <a:solidFill>
                  <a:schemeClr val="tx1"/>
                </a:solidFill>
              </a:rPr>
              <a:t>inflation port.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Instruct the client to immediately report discomfort</a:t>
            </a:r>
          </a:p>
        </p:txBody>
      </p:sp>
    </p:spTree>
    <p:extLst>
      <p:ext uri="{BB962C8B-B14F-4D97-AF65-F5344CB8AC3E}">
        <p14:creationId xmlns:p14="http://schemas.microsoft.com/office/powerpoint/2010/main" val="32496024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Urinary catheterization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prepared by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i="1" dirty="0" smtClean="0"/>
              <a:t>Noura</a:t>
            </a:r>
            <a:r>
              <a:rPr lang="en-US" dirty="0" smtClean="0"/>
              <a:t> Mahmoud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72270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1"/>
            <a:ext cx="7772400" cy="1066800"/>
          </a:xfrm>
        </p:spPr>
        <p:txBody>
          <a:bodyPr/>
          <a:lstStyle/>
          <a:p>
            <a:pPr algn="l"/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828800"/>
            <a:ext cx="6781800" cy="38862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/>
              <a:t>gently pull the catheter until the retention balloon is resting against the bladder neck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/>
              <a:t>Secure </a:t>
            </a:r>
            <a:r>
              <a:rPr lang="en-US" dirty="0"/>
              <a:t>the </a:t>
            </a:r>
            <a:r>
              <a:rPr lang="en-US" dirty="0" smtClean="0"/>
              <a:t>catheter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 smtClean="0"/>
              <a:t>Place the drainage bag below the level of the bladder. 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74069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1"/>
            <a:ext cx="7772400" cy="1295400"/>
          </a:xfrm>
        </p:spPr>
        <p:txBody>
          <a:bodyPr/>
          <a:lstStyle/>
          <a:p>
            <a:pPr algn="l"/>
            <a:r>
              <a:rPr lang="en-US" dirty="0" smtClean="0"/>
              <a:t>procedure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133600"/>
            <a:ext cx="6400800" cy="31242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Remove gloves, dispose of equipment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Help client adjust </a:t>
            </a:r>
            <a:r>
              <a:rPr lang="en-US" dirty="0" smtClean="0">
                <a:solidFill>
                  <a:schemeClr val="tx1"/>
                </a:solidFill>
              </a:rPr>
              <a:t>position 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Assess and document the amount, color, odor, and</a:t>
            </a:r>
          </a:p>
          <a:p>
            <a:pPr marL="457200" indent="-457200" algn="l">
              <a:buFont typeface="Wingdings" pitchFamily="2" charset="2"/>
              <a:buChar char="q"/>
            </a:pPr>
            <a:r>
              <a:rPr lang="en-US" dirty="0">
                <a:solidFill>
                  <a:schemeClr val="tx1"/>
                </a:solidFill>
              </a:rPr>
              <a:t>quality of urine</a:t>
            </a:r>
          </a:p>
        </p:txBody>
      </p:sp>
    </p:spTree>
    <p:extLst>
      <p:ext uri="{BB962C8B-B14F-4D97-AF65-F5344CB8AC3E}">
        <p14:creationId xmlns:p14="http://schemas.microsoft.com/office/powerpoint/2010/main" val="16529665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7772400" cy="1142999"/>
          </a:xfrm>
        </p:spPr>
        <p:txBody>
          <a:bodyPr/>
          <a:lstStyle/>
          <a:p>
            <a:pPr algn="l"/>
            <a:r>
              <a:rPr lang="en-US" dirty="0"/>
              <a:t>Catheter 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447800"/>
            <a:ext cx="7696200" cy="3429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Place waterproof pad under patient. Provide </a:t>
            </a:r>
            <a:r>
              <a:rPr lang="en-US" dirty="0" smtClean="0">
                <a:solidFill>
                  <a:schemeClr val="tx1"/>
                </a:solidFill>
              </a:rPr>
              <a:t>routine perineal </a:t>
            </a:r>
            <a:r>
              <a:rPr lang="en-US" dirty="0">
                <a:solidFill>
                  <a:schemeClr val="tx1"/>
                </a:solidFill>
              </a:rPr>
              <a:t>care with soap and </a:t>
            </a:r>
            <a:r>
              <a:rPr lang="en-US" dirty="0" smtClean="0">
                <a:solidFill>
                  <a:schemeClr val="tx1"/>
                </a:solidFill>
              </a:rPr>
              <a:t>water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Assess </a:t>
            </a:r>
            <a:r>
              <a:rPr lang="en-US" dirty="0">
                <a:solidFill>
                  <a:schemeClr val="tx1"/>
                </a:solidFill>
              </a:rPr>
              <a:t>urethral meatus and </a:t>
            </a:r>
            <a:r>
              <a:rPr lang="en-US" dirty="0" smtClean="0">
                <a:solidFill>
                  <a:schemeClr val="tx1"/>
                </a:solidFill>
              </a:rPr>
              <a:t>surrounding tissues for inflammation,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Using a clean washcloth, soap, and water, cleans </a:t>
            </a:r>
            <a:r>
              <a:rPr lang="en-US" dirty="0" smtClean="0">
                <a:solidFill>
                  <a:schemeClr val="tx1"/>
                </a:solidFill>
              </a:rPr>
              <a:t>the catheter </a:t>
            </a:r>
            <a:r>
              <a:rPr lang="en-US" dirty="0">
                <a:solidFill>
                  <a:schemeClr val="tx1"/>
                </a:solidFill>
              </a:rPr>
              <a:t>in a circular motion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081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7772400" cy="76199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Catheter 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524000"/>
            <a:ext cx="7239000" cy="3276600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Replace, as necessary, the adhesive tape (</a:t>
            </a:r>
            <a:r>
              <a:rPr lang="en-US" dirty="0" smtClean="0">
                <a:solidFill>
                  <a:schemeClr val="tx1"/>
                </a:solidFill>
              </a:rPr>
              <a:t>remove any </a:t>
            </a:r>
            <a:r>
              <a:rPr lang="en-US" dirty="0">
                <a:solidFill>
                  <a:schemeClr val="tx1"/>
                </a:solidFill>
              </a:rPr>
              <a:t>adhesive residue from </a:t>
            </a:r>
            <a:r>
              <a:rPr lang="en-US" dirty="0" smtClean="0">
                <a:solidFill>
                  <a:schemeClr val="tx1"/>
                </a:solidFill>
              </a:rPr>
              <a:t>skin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Avoid placing tension on the </a:t>
            </a:r>
            <a:r>
              <a:rPr lang="en-US" dirty="0" smtClean="0">
                <a:solidFill>
                  <a:schemeClr val="tx1"/>
                </a:solidFill>
              </a:rPr>
              <a:t>catheter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Empty collection bag when one-half full.</a:t>
            </a:r>
          </a:p>
        </p:txBody>
      </p:sp>
    </p:spTree>
    <p:extLst>
      <p:ext uri="{BB962C8B-B14F-4D97-AF65-F5344CB8AC3E}">
        <p14:creationId xmlns:p14="http://schemas.microsoft.com/office/powerpoint/2010/main" val="28434785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772400" cy="990599"/>
          </a:xfrm>
        </p:spPr>
        <p:txBody>
          <a:bodyPr/>
          <a:lstStyle/>
          <a:p>
            <a:pPr algn="l"/>
            <a:r>
              <a:rPr lang="en-US" dirty="0"/>
              <a:t>Catheter removal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7772400" cy="31242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A- </a:t>
            </a:r>
            <a:r>
              <a:rPr lang="en-US" dirty="0">
                <a:solidFill>
                  <a:schemeClr val="tx1"/>
                </a:solidFill>
              </a:rPr>
              <a:t>Place waterproof pad: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1) </a:t>
            </a:r>
            <a:r>
              <a:rPr lang="en-US" dirty="0">
                <a:solidFill>
                  <a:schemeClr val="tx1"/>
                </a:solidFill>
              </a:rPr>
              <a:t>Between female’s thighs (if in supine position).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(2) Over male’s </a:t>
            </a:r>
            <a:r>
              <a:rPr lang="en-US" dirty="0" smtClean="0">
                <a:solidFill>
                  <a:schemeClr val="tx1"/>
                </a:solidFill>
              </a:rPr>
              <a:t>thighs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Remove adhesive tape or tube holder used to </a:t>
            </a:r>
            <a:r>
              <a:rPr lang="en-US" dirty="0" smtClean="0">
                <a:solidFill>
                  <a:schemeClr val="tx1"/>
                </a:solidFill>
              </a:rPr>
              <a:t>secure and </a:t>
            </a:r>
            <a:r>
              <a:rPr lang="en-US" dirty="0">
                <a:solidFill>
                  <a:schemeClr val="tx1"/>
                </a:solidFill>
              </a:rPr>
              <a:t>anchor catheter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Insert hub of syringe into inflation valve (balloon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port). Allow sterile water to return into syringe by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gravity</a:t>
            </a:r>
          </a:p>
        </p:txBody>
      </p:sp>
    </p:spTree>
    <p:extLst>
      <p:ext uri="{BB962C8B-B14F-4D97-AF65-F5344CB8AC3E}">
        <p14:creationId xmlns:p14="http://schemas.microsoft.com/office/powerpoint/2010/main" val="16922653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7772400" cy="1142999"/>
          </a:xfrm>
        </p:spPr>
        <p:txBody>
          <a:bodyPr/>
          <a:lstStyle/>
          <a:p>
            <a:pPr algn="l"/>
            <a:r>
              <a:rPr lang="en-US" dirty="0"/>
              <a:t>Catheter removal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28800"/>
            <a:ext cx="7772400" cy="3276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Pull catheter out slowly and gently while </a:t>
            </a:r>
            <a:r>
              <a:rPr lang="en-US" dirty="0" smtClean="0">
                <a:solidFill>
                  <a:schemeClr val="tx1"/>
                </a:solidFill>
              </a:rPr>
              <a:t>wrapping contaminated </a:t>
            </a:r>
            <a:r>
              <a:rPr lang="en-US" dirty="0">
                <a:solidFill>
                  <a:schemeClr val="tx1"/>
                </a:solidFill>
              </a:rPr>
              <a:t>catheter in waterproof pad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Reposition patient as </a:t>
            </a:r>
            <a:r>
              <a:rPr lang="en-US" dirty="0" smtClean="0">
                <a:solidFill>
                  <a:schemeClr val="tx1"/>
                </a:solidFill>
              </a:rPr>
              <a:t>necessary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Empty</a:t>
            </a:r>
            <a:r>
              <a:rPr lang="en-US" dirty="0">
                <a:solidFill>
                  <a:schemeClr val="tx1"/>
                </a:solidFill>
              </a:rPr>
              <a:t>, measure, and record urine present in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drainage </a:t>
            </a:r>
            <a:r>
              <a:rPr lang="en-US" dirty="0" smtClean="0">
                <a:solidFill>
                  <a:schemeClr val="tx1"/>
                </a:solidFill>
              </a:rPr>
              <a:t>bag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Observe time the patient urinates, and measure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the urine; assess urine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19113381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6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Documentation post procedure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600200"/>
            <a:ext cx="7772400" cy="33528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• Record the time and date the catheter was inserted.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• Note the size and type of catheter used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• Record the client’s response to the procedure and the amount, </a:t>
            </a:r>
            <a:r>
              <a:rPr lang="en-US" dirty="0" smtClean="0">
                <a:solidFill>
                  <a:schemeClr val="tx1"/>
                </a:solidFill>
              </a:rPr>
              <a:t>color of urine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Intake and Output Record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• Record the amount of urine returned</a:t>
            </a:r>
          </a:p>
        </p:txBody>
      </p:sp>
    </p:spTree>
    <p:extLst>
      <p:ext uri="{BB962C8B-B14F-4D97-AF65-F5344CB8AC3E}">
        <p14:creationId xmlns:p14="http://schemas.microsoft.com/office/powerpoint/2010/main" val="1252306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618" y="4648200"/>
            <a:ext cx="8229600" cy="91440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2720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7772400" cy="1447799"/>
          </a:xfrm>
        </p:spPr>
        <p:txBody>
          <a:bodyPr/>
          <a:lstStyle/>
          <a:p>
            <a:pPr algn="l"/>
            <a:r>
              <a:rPr lang="en-US" dirty="0" smtClean="0"/>
              <a:t>Out 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95400"/>
            <a:ext cx="7772400" cy="43434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Definition 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purposes for urinary </a:t>
            </a:r>
            <a:r>
              <a:rPr lang="en-US" dirty="0" smtClean="0">
                <a:solidFill>
                  <a:schemeClr val="tx1"/>
                </a:solidFill>
              </a:rPr>
              <a:t>catheterization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diameter and types of urinary </a:t>
            </a:r>
            <a:r>
              <a:rPr lang="en-US" dirty="0" smtClean="0">
                <a:solidFill>
                  <a:schemeClr val="tx1"/>
                </a:solidFill>
              </a:rPr>
              <a:t>catheters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assessment before urinary </a:t>
            </a:r>
            <a:r>
              <a:rPr lang="en-US" dirty="0" smtClean="0">
                <a:solidFill>
                  <a:schemeClr val="tx1"/>
                </a:solidFill>
              </a:rPr>
              <a:t>catheterization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Equipment needed for urinary catheterization and catheter </a:t>
            </a:r>
            <a:r>
              <a:rPr lang="en-US" dirty="0" smtClean="0">
                <a:solidFill>
                  <a:schemeClr val="tx1"/>
                </a:solidFill>
              </a:rPr>
              <a:t>irrigation</a:t>
            </a:r>
          </a:p>
          <a:p>
            <a:pPr marL="457200" indent="-457200" algn="l"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Procedure of urinary catheterization male and female patients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2357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7772400" cy="41148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Urinary Catheterization</a:t>
            </a:r>
            <a:r>
              <a:rPr lang="en-US" dirty="0" smtClean="0">
                <a:solidFill>
                  <a:schemeClr val="tx1"/>
                </a:solidFill>
              </a:rPr>
              <a:t>: means passing a rubber or plastic tube into the bladder via the urethra to drain urine from the bladder or to obtain a urine specimen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b="1" dirty="0">
                <a:solidFill>
                  <a:srgbClr val="00B0F0"/>
                </a:solidFill>
              </a:rPr>
              <a:t>Catheterization </a:t>
            </a:r>
            <a:r>
              <a:rPr lang="en-US" b="1" dirty="0" smtClean="0">
                <a:solidFill>
                  <a:srgbClr val="00B0F0"/>
                </a:solidFill>
              </a:rPr>
              <a:t>is a </a:t>
            </a:r>
            <a:r>
              <a:rPr lang="en-US" b="1" dirty="0">
                <a:solidFill>
                  <a:srgbClr val="00B0F0"/>
                </a:solidFill>
              </a:rPr>
              <a:t>sterile </a:t>
            </a:r>
            <a:r>
              <a:rPr lang="en-US" b="1" dirty="0" smtClean="0">
                <a:solidFill>
                  <a:srgbClr val="00B0F0"/>
                </a:solidFill>
              </a:rPr>
              <a:t>procedure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Urinary catheters</a:t>
            </a:r>
            <a:r>
              <a:rPr lang="en-US" dirty="0">
                <a:solidFill>
                  <a:schemeClr val="tx1"/>
                </a:solidFill>
              </a:rPr>
              <a:t>: are hollow, partially flexible tubes that collect urine from the bladder</a:t>
            </a:r>
          </a:p>
        </p:txBody>
      </p:sp>
    </p:spTree>
    <p:extLst>
      <p:ext uri="{BB962C8B-B14F-4D97-AF65-F5344CB8AC3E}">
        <p14:creationId xmlns:p14="http://schemas.microsoft.com/office/powerpoint/2010/main" val="2396883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Purposes: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6934200" cy="3581400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A-Intermittent or short term catheterization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1. Used to obtain a sample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2. To relieve bladder distention.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3. To keep the bladder empty.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4. Prevent urinary retention</a:t>
            </a:r>
          </a:p>
        </p:txBody>
      </p:sp>
    </p:spTree>
    <p:extLst>
      <p:ext uri="{BB962C8B-B14F-4D97-AF65-F5344CB8AC3E}">
        <p14:creationId xmlns:p14="http://schemas.microsoft.com/office/powerpoint/2010/main" val="30276691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8580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Purposes: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7162800" cy="3581400"/>
          </a:xfrm>
        </p:spPr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B-Long-term catheterization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1. Are used to control incontinence.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2. Prevent retention.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3. Prevent the leakage of urine</a:t>
            </a:r>
          </a:p>
        </p:txBody>
      </p:sp>
    </p:spTree>
    <p:extLst>
      <p:ext uri="{BB962C8B-B14F-4D97-AF65-F5344CB8AC3E}">
        <p14:creationId xmlns:p14="http://schemas.microsoft.com/office/powerpoint/2010/main" val="34167730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10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Diameters of the catheter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162800" cy="3810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5Fr</a:t>
            </a:r>
            <a:r>
              <a:rPr lang="en-US" dirty="0">
                <a:solidFill>
                  <a:schemeClr val="tx1"/>
                </a:solidFill>
              </a:rPr>
              <a:t>, 6fr, 8fr 10fr, 12fr, 14fr, 16fr, 18fr, 20fr, 22fr, 24fr, 26fr.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higher the number the larger the diameter of the catheter.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3Fr </a:t>
            </a:r>
            <a:r>
              <a:rPr lang="en-US" dirty="0">
                <a:solidFill>
                  <a:schemeClr val="tx1"/>
                </a:solidFill>
              </a:rPr>
              <a:t>= 1mm 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Urinary </a:t>
            </a:r>
            <a:r>
              <a:rPr lang="en-US" dirty="0">
                <a:solidFill>
                  <a:schemeClr val="tx1"/>
                </a:solidFill>
              </a:rPr>
              <a:t>catheters </a:t>
            </a:r>
            <a:r>
              <a:rPr lang="en-US" dirty="0" smtClean="0">
                <a:solidFill>
                  <a:schemeClr val="tx1"/>
                </a:solidFill>
              </a:rPr>
              <a:t>can </a:t>
            </a:r>
            <a:r>
              <a:rPr lang="en-US" dirty="0">
                <a:solidFill>
                  <a:schemeClr val="tx1"/>
                </a:solidFill>
              </a:rPr>
              <a:t>be made of:</a:t>
            </a:r>
          </a:p>
          <a:p>
            <a:pPr marL="457200" indent="-457200" algn="l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Rubber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>
                <a:solidFill>
                  <a:schemeClr val="tx1"/>
                </a:solidFill>
              </a:rPr>
              <a:t>Plastic (PVC</a:t>
            </a:r>
            <a:r>
              <a:rPr lang="en-US" dirty="0" smtClean="0">
                <a:solidFill>
                  <a:schemeClr val="tx1"/>
                </a:solidFill>
              </a:rPr>
              <a:t>)  Silicone.  </a:t>
            </a:r>
            <a:r>
              <a:rPr lang="en-US" dirty="0">
                <a:solidFill>
                  <a:schemeClr val="tx1"/>
                </a:solidFill>
              </a:rPr>
              <a:t>Latex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27056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7772400" cy="1470025"/>
          </a:xfrm>
        </p:spPr>
        <p:txBody>
          <a:bodyPr/>
          <a:lstStyle/>
          <a:p>
            <a:pPr algn="l"/>
            <a:r>
              <a:rPr lang="en-US" dirty="0" smtClean="0"/>
              <a:t>Types of the catheters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7086600" cy="381000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 </a:t>
            </a:r>
            <a:r>
              <a:rPr lang="en-US" dirty="0"/>
              <a:t>Straight-single use catheters: have a single lumen with a small 1¼ cm </a:t>
            </a:r>
            <a:r>
              <a:rPr lang="en-US" dirty="0" smtClean="0"/>
              <a:t>opening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352800"/>
            <a:ext cx="5219700" cy="1503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9883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1470025"/>
          </a:xfrm>
        </p:spPr>
        <p:txBody>
          <a:bodyPr/>
          <a:lstStyle/>
          <a:p>
            <a:pPr algn="l"/>
            <a:r>
              <a:rPr lang="en-US" dirty="0"/>
              <a:t>Types of the catheters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05000"/>
            <a:ext cx="7162800" cy="40386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2)way </a:t>
            </a:r>
            <a:r>
              <a:rPr lang="en-US" dirty="0">
                <a:solidFill>
                  <a:schemeClr val="tx1"/>
                </a:solidFill>
              </a:rPr>
              <a:t>Foley catheters (retention catheters): have an inflatable balloon that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encircles the tip near the lumen or opening </a:t>
            </a:r>
            <a:r>
              <a:rPr lang="en-US" dirty="0" smtClean="0">
                <a:solidFill>
                  <a:schemeClr val="tx1"/>
                </a:solidFill>
              </a:rPr>
              <a:t>of </a:t>
            </a:r>
            <a:r>
              <a:rPr lang="en-US" dirty="0">
                <a:solidFill>
                  <a:schemeClr val="tx1"/>
                </a:solidFill>
              </a:rPr>
              <a:t>the catheter</a:t>
            </a:r>
            <a:r>
              <a:rPr lang="en-US" dirty="0" smtClean="0"/>
              <a:t>.</a:t>
            </a:r>
          </a:p>
          <a:p>
            <a:pPr algn="l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018" y="4495800"/>
            <a:ext cx="52768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946607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251</TotalTime>
  <Words>882</Words>
  <Application>Microsoft Office PowerPoint</Application>
  <PresentationFormat>On-screen Show (4:3)</PresentationFormat>
  <Paragraphs>124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بسم الله الرحمن الرحيم قالوا سبحانك لا علم لنا الا ما علمتنا انك انت العليم الحكيم</vt:lpstr>
      <vt:lpstr>Urinary catheterization  prepared by Noura Mahmoud</vt:lpstr>
      <vt:lpstr>Out lines</vt:lpstr>
      <vt:lpstr>Definitions</vt:lpstr>
      <vt:lpstr>Purposes:</vt:lpstr>
      <vt:lpstr>Purposes:</vt:lpstr>
      <vt:lpstr>Diameters of the catheter</vt:lpstr>
      <vt:lpstr>Types of the catheters</vt:lpstr>
      <vt:lpstr>Types of the catheters</vt:lpstr>
      <vt:lpstr>Types of the catheters</vt:lpstr>
      <vt:lpstr>Types of the catheters</vt:lpstr>
      <vt:lpstr>Assessment before procedure</vt:lpstr>
      <vt:lpstr>Assessment before procedure</vt:lpstr>
      <vt:lpstr>Equipment:</vt:lpstr>
      <vt:lpstr>Procedure</vt:lpstr>
      <vt:lpstr>Procedure</vt:lpstr>
      <vt:lpstr>Procedure</vt:lpstr>
      <vt:lpstr>Procedure</vt:lpstr>
      <vt:lpstr>procedure</vt:lpstr>
      <vt:lpstr>procedure</vt:lpstr>
      <vt:lpstr>procedure</vt:lpstr>
      <vt:lpstr>Catheter care</vt:lpstr>
      <vt:lpstr>Catheter care</vt:lpstr>
      <vt:lpstr>Catheter removal</vt:lpstr>
      <vt:lpstr>Catheter removal</vt:lpstr>
      <vt:lpstr>Documentation post procedure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win8.1</dc:creator>
  <cp:lastModifiedBy>win8.1</cp:lastModifiedBy>
  <cp:revision>29</cp:revision>
  <dcterms:created xsi:type="dcterms:W3CDTF">2018-09-23T18:16:19Z</dcterms:created>
  <dcterms:modified xsi:type="dcterms:W3CDTF">2018-09-26T05:27:30Z</dcterms:modified>
</cp:coreProperties>
</file>